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434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kern="0" spc="300" dirty="0">
                <a:solidFill>
                  <a:srgbClr val="C9C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MACROECONOMÍA II · ICOM UTFSM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325880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F4F1E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Problemas 01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640080" y="242316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9C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Decisiones intertemporales: consumo, política fiscal y deuda pública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40080" y="3108960"/>
            <a:ext cx="1600200" cy="384048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7" name="Shape 5"/>
          <p:cNvSpPr/>
          <p:nvPr/>
        </p:nvSpPr>
        <p:spPr>
          <a:xfrm>
            <a:off x="2468880" y="3108960"/>
            <a:ext cx="1600200" cy="384048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/>
          <p:nvPr/>
        </p:nvSpPr>
        <p:spPr>
          <a:xfrm>
            <a:off x="640080" y="40690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4F1E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Fernando Greve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43891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C3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fernando.greve@usm.cl  ·  www.fernandogreve.com  ·  27 de agosto de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MACROECONOMÍA II · ICOM UTFSM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0" y="2560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 01  ·  PREGUNTA 10 DE 10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66928"/>
            <a:ext cx="8229600" cy="0"/>
          </a:xfrm>
          <a:prstGeom prst="line">
            <a:avLst/>
          </a:prstGeom>
          <a:noFill/>
          <a:ln w="12700">
            <a:solidFill>
              <a:srgbClr val="C9C3B2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5" name="Shape 3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43000" y="77724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Sostenibilidad de la deuda pública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040880" y="77724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A33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PUNTOS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481328"/>
            <a:ext cx="8229600" cy="685800"/>
          </a:xfrm>
          <a:prstGeom prst="rect">
            <a:avLst/>
          </a:prstGeom>
          <a:solidFill>
            <a:srgbClr val="F2F6F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8"/>
          <p:cNvSpPr/>
          <p:nvPr/>
        </p:nvSpPr>
        <p:spPr>
          <a:xfrm>
            <a:off x="457200" y="1481328"/>
            <a:ext cx="45720" cy="685800"/>
          </a:xfrm>
          <a:prstGeom prst="rect">
            <a:avLst/>
          </a:prstGeom>
          <a:solidFill>
            <a:srgbClr val="3F7A55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/>
          <p:nvPr/>
        </p:nvSpPr>
        <p:spPr>
          <a:xfrm>
            <a:off x="658368" y="155448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3F7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8368" y="17556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Deuda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70 % del PIB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4 %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2 %     Déficit primario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1 % del PIB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8229600" cy="217170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14" name="Shape 12"/>
          <p:cNvSpPr/>
          <p:nvPr/>
        </p:nvSpPr>
        <p:spPr>
          <a:xfrm>
            <a:off x="457200" y="2423160"/>
            <a:ext cx="45720" cy="217170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Shape 13"/>
          <p:cNvSpPr/>
          <p:nvPr/>
        </p:nvSpPr>
        <p:spPr>
          <a:xfrm>
            <a:off x="749808" y="3271266"/>
            <a:ext cx="475488" cy="475488"/>
          </a:xfrm>
          <a:prstGeom prst="ellipse">
            <a:avLst/>
          </a:prstGeom>
          <a:solidFill>
            <a:srgbClr val="2B5C8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6" name="Text 14"/>
          <p:cNvSpPr/>
          <p:nvPr/>
        </p:nvSpPr>
        <p:spPr>
          <a:xfrm>
            <a:off x="749808" y="327126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63040" y="2560320"/>
            <a:ext cx="6949440" cy="1897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el crecimiento subiera a 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5 %, ¿cambia su respuesta a (c)?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Interprete económicamente.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57200" y="47594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Greve  ·  fernando.greve@usm.cl  ·  www.fernandogreve.com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0" y="47594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de agosto de 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MACROECONOMÍA II · ICOM UTFSM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0" y="2560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 01  ·  PREGUNTA 2 DE 10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66928"/>
            <a:ext cx="8229600" cy="0"/>
          </a:xfrm>
          <a:prstGeom prst="line">
            <a:avLst/>
          </a:prstGeom>
          <a:noFill/>
          <a:ln w="12700">
            <a:solidFill>
              <a:srgbClr val="C9C3B2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5" name="Shape 3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43000" y="77724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Comente y justifique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040880" y="77724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A33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PUNTOS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Comente y justifique: verdadero, falso o incierto. Una afirmación sin fundamento no vale puntaje.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1938528"/>
            <a:ext cx="8229600" cy="265633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11" name="Shape 9"/>
          <p:cNvSpPr/>
          <p:nvPr/>
        </p:nvSpPr>
        <p:spPr>
          <a:xfrm>
            <a:off x="457200" y="1938528"/>
            <a:ext cx="45720" cy="2656332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2" name="Text 10"/>
          <p:cNvSpPr/>
          <p:nvPr/>
        </p:nvSpPr>
        <p:spPr>
          <a:xfrm>
            <a:off x="777240" y="2075688"/>
            <a:ext cx="7543800" cy="23820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«Si todos los hogares son ricardianos, una rebaja de impuestos financiada con deuda estimula el consumo agregado.»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57200" y="47594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Greve  ·  fernando.greve@usm.cl  ·  www.fernandogreve.com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400800" y="47594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de agosto de 2026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MACROECONOMÍA II · ICOM UTFSM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0" y="2560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 01  ·  PREGUNTA 3 DE 10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66928"/>
            <a:ext cx="8229600" cy="0"/>
          </a:xfrm>
          <a:prstGeom prst="line">
            <a:avLst/>
          </a:prstGeom>
          <a:noFill/>
          <a:ln w="12700">
            <a:solidFill>
              <a:srgbClr val="C9C3B2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5" name="Shape 3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43000" y="77724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Elección intertemporal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040880" y="77724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A33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PUNTOS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481328"/>
            <a:ext cx="8229600" cy="685800"/>
          </a:xfrm>
          <a:prstGeom prst="rect">
            <a:avLst/>
          </a:prstGeom>
          <a:solidFill>
            <a:srgbClr val="F2F6F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8"/>
          <p:cNvSpPr/>
          <p:nvPr/>
        </p:nvSpPr>
        <p:spPr>
          <a:xfrm>
            <a:off x="457200" y="1481328"/>
            <a:ext cx="45720" cy="685800"/>
          </a:xfrm>
          <a:prstGeom prst="rect">
            <a:avLst/>
          </a:prstGeom>
          <a:solidFill>
            <a:srgbClr val="3F7A55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/>
          <p:nvPr/>
        </p:nvSpPr>
        <p:spPr>
          <a:xfrm>
            <a:off x="658368" y="155448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3F7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8368" y="17556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120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90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10 %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ln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β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ln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β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0,9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8229600" cy="217170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14" name="Shape 12"/>
          <p:cNvSpPr/>
          <p:nvPr/>
        </p:nvSpPr>
        <p:spPr>
          <a:xfrm>
            <a:off x="457200" y="2423160"/>
            <a:ext cx="45720" cy="217170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Shape 13"/>
          <p:cNvSpPr/>
          <p:nvPr/>
        </p:nvSpPr>
        <p:spPr>
          <a:xfrm>
            <a:off x="749808" y="3271266"/>
            <a:ext cx="475488" cy="475488"/>
          </a:xfrm>
          <a:prstGeom prst="ellipse">
            <a:avLst/>
          </a:prstGeom>
          <a:solidFill>
            <a:srgbClr val="2B5C8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6" name="Text 14"/>
          <p:cNvSpPr/>
          <p:nvPr/>
        </p:nvSpPr>
        <p:spPr>
          <a:xfrm>
            <a:off x="749808" y="327126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63040" y="2560320"/>
            <a:ext cx="6949440" cy="1897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Escriba la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restricción presupuestaria intertemporal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calcule la riqueza 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57200" y="47594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Greve  ·  fernando.greve@usm.cl  ·  www.fernandogreve.com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0" y="47594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de agosto de 2026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MACROECONOMÍA II · ICOM UTFSM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0" y="2560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 01  ·  PREGUNTA 4 DE 10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66928"/>
            <a:ext cx="8229600" cy="0"/>
          </a:xfrm>
          <a:prstGeom prst="line">
            <a:avLst/>
          </a:prstGeom>
          <a:noFill/>
          <a:ln w="12700">
            <a:solidFill>
              <a:srgbClr val="C9C3B2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5" name="Shape 3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43000" y="77724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Elección intertemporal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040880" y="77724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A33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PUNTOS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481328"/>
            <a:ext cx="8229600" cy="685800"/>
          </a:xfrm>
          <a:prstGeom prst="rect">
            <a:avLst/>
          </a:prstGeom>
          <a:solidFill>
            <a:srgbClr val="F2F6F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8"/>
          <p:cNvSpPr/>
          <p:nvPr/>
        </p:nvSpPr>
        <p:spPr>
          <a:xfrm>
            <a:off x="457200" y="1481328"/>
            <a:ext cx="45720" cy="685800"/>
          </a:xfrm>
          <a:prstGeom prst="rect">
            <a:avLst/>
          </a:prstGeom>
          <a:solidFill>
            <a:srgbClr val="3F7A55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/>
          <p:nvPr/>
        </p:nvSpPr>
        <p:spPr>
          <a:xfrm>
            <a:off x="658368" y="155448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3F7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8368" y="17556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120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90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10 %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ln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β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ln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β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0,9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8229600" cy="217170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14" name="Shape 12"/>
          <p:cNvSpPr/>
          <p:nvPr/>
        </p:nvSpPr>
        <p:spPr>
          <a:xfrm>
            <a:off x="457200" y="2423160"/>
            <a:ext cx="45720" cy="217170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Shape 13"/>
          <p:cNvSpPr/>
          <p:nvPr/>
        </p:nvSpPr>
        <p:spPr>
          <a:xfrm>
            <a:off x="749808" y="3271266"/>
            <a:ext cx="475488" cy="475488"/>
          </a:xfrm>
          <a:prstGeom prst="ellipse">
            <a:avLst/>
          </a:prstGeom>
          <a:solidFill>
            <a:srgbClr val="2B5C8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6" name="Text 14"/>
          <p:cNvSpPr/>
          <p:nvPr/>
        </p:nvSpPr>
        <p:spPr>
          <a:xfrm>
            <a:off x="749808" y="327126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63040" y="2560320"/>
            <a:ext cx="6949440" cy="1897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Plantee el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Lagrangiano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derive la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ecuación de Euler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57200" y="47594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Greve  ·  fernando.greve@usm.cl  ·  www.fernandogreve.com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0" y="47594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de agosto de 2026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MACROECONOMÍA II · ICOM UTFSM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0" y="2560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 01  ·  PREGUNTA 5 DE 10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66928"/>
            <a:ext cx="8229600" cy="0"/>
          </a:xfrm>
          <a:prstGeom prst="line">
            <a:avLst/>
          </a:prstGeom>
          <a:noFill/>
          <a:ln w="12700">
            <a:solidFill>
              <a:srgbClr val="C9C3B2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5" name="Shape 3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43000" y="77724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Elección intertemporal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040880" y="77724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A33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PUNTOS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481328"/>
            <a:ext cx="8229600" cy="685800"/>
          </a:xfrm>
          <a:prstGeom prst="rect">
            <a:avLst/>
          </a:prstGeom>
          <a:solidFill>
            <a:srgbClr val="F2F6F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8"/>
          <p:cNvSpPr/>
          <p:nvPr/>
        </p:nvSpPr>
        <p:spPr>
          <a:xfrm>
            <a:off x="457200" y="1481328"/>
            <a:ext cx="45720" cy="685800"/>
          </a:xfrm>
          <a:prstGeom prst="rect">
            <a:avLst/>
          </a:prstGeom>
          <a:solidFill>
            <a:srgbClr val="3F7A55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/>
          <p:nvPr/>
        </p:nvSpPr>
        <p:spPr>
          <a:xfrm>
            <a:off x="658368" y="155448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3F7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8368" y="17556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120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90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10 %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ln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β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ln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β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0,9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8229600" cy="217170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14" name="Shape 12"/>
          <p:cNvSpPr/>
          <p:nvPr/>
        </p:nvSpPr>
        <p:spPr>
          <a:xfrm>
            <a:off x="457200" y="2423160"/>
            <a:ext cx="45720" cy="217170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Shape 13"/>
          <p:cNvSpPr/>
          <p:nvPr/>
        </p:nvSpPr>
        <p:spPr>
          <a:xfrm>
            <a:off x="749808" y="3271266"/>
            <a:ext cx="475488" cy="475488"/>
          </a:xfrm>
          <a:prstGeom prst="ellipse">
            <a:avLst/>
          </a:prstGeom>
          <a:solidFill>
            <a:srgbClr val="2B5C8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6" name="Text 14"/>
          <p:cNvSpPr/>
          <p:nvPr/>
        </p:nvSpPr>
        <p:spPr>
          <a:xfrm>
            <a:off x="749808" y="327126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63040" y="2560320"/>
            <a:ext cx="6949440" cy="1897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Obtenga 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4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*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4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*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</a:t>
            </a:r>
            <a:r>
              <a:rPr lang="en-US" sz="14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*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¿El hogar es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acreedor o deudor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57200" y="47594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Greve  ·  fernando.greve@usm.cl  ·  www.fernandogreve.com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0" y="47594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de agosto de 2026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MACROECONOMÍA II · ICOM UTFSM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0" y="2560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 01  ·  PREGUNTA 6 DE 10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66928"/>
            <a:ext cx="8229600" cy="0"/>
          </a:xfrm>
          <a:prstGeom prst="line">
            <a:avLst/>
          </a:prstGeom>
          <a:noFill/>
          <a:ln w="12700">
            <a:solidFill>
              <a:srgbClr val="C9C3B2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5" name="Shape 3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43000" y="77724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Elección intertemporal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040880" y="77724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A33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PUNTOS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481328"/>
            <a:ext cx="8229600" cy="685800"/>
          </a:xfrm>
          <a:prstGeom prst="rect">
            <a:avLst/>
          </a:prstGeom>
          <a:solidFill>
            <a:srgbClr val="F2F6F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8"/>
          <p:cNvSpPr/>
          <p:nvPr/>
        </p:nvSpPr>
        <p:spPr>
          <a:xfrm>
            <a:off x="457200" y="1481328"/>
            <a:ext cx="45720" cy="685800"/>
          </a:xfrm>
          <a:prstGeom prst="rect">
            <a:avLst/>
          </a:prstGeom>
          <a:solidFill>
            <a:srgbClr val="3F7A55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/>
          <p:nvPr/>
        </p:nvSpPr>
        <p:spPr>
          <a:xfrm>
            <a:off x="658368" y="155448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3F7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8368" y="17556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120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90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10 %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ln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β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ln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1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β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0,9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8229600" cy="217170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14" name="Shape 12"/>
          <p:cNvSpPr/>
          <p:nvPr/>
        </p:nvSpPr>
        <p:spPr>
          <a:xfrm>
            <a:off x="457200" y="2423160"/>
            <a:ext cx="45720" cy="217170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Shape 13"/>
          <p:cNvSpPr/>
          <p:nvPr/>
        </p:nvSpPr>
        <p:spPr>
          <a:xfrm>
            <a:off x="749808" y="3271266"/>
            <a:ext cx="475488" cy="475488"/>
          </a:xfrm>
          <a:prstGeom prst="ellipse">
            <a:avLst/>
          </a:prstGeom>
          <a:solidFill>
            <a:srgbClr val="2B5C8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6" name="Text 14"/>
          <p:cNvSpPr/>
          <p:nvPr/>
        </p:nvSpPr>
        <p:spPr>
          <a:xfrm>
            <a:off x="749808" y="327126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63040" y="2560320"/>
            <a:ext cx="6949440" cy="1897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tasa sube a 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20 %. Recalcule y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descomponga el cambio en </a:t>
            </a:r>
            <a:r>
              <a:rPr lang="en-US" sz="1900" b="1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1400" b="1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entre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efecto sustitución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efecto ingreso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efecto riqueza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57200" y="47594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Greve  ·  fernando.greve@usm.cl  ·  www.fernandogreve.com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0" y="47594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de agosto de 2026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MACROECONOMÍA II · ICOM UTFSM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0" y="2560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 01  ·  PREGUNTA 7 DE 10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66928"/>
            <a:ext cx="8229600" cy="0"/>
          </a:xfrm>
          <a:prstGeom prst="line">
            <a:avLst/>
          </a:prstGeom>
          <a:noFill/>
          <a:ln w="12700">
            <a:solidFill>
              <a:srgbClr val="C9C3B2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5" name="Shape 3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43000" y="77724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Sostenibilidad de la deuda pública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040880" y="77724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A33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PUNTOS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481328"/>
            <a:ext cx="8229600" cy="685800"/>
          </a:xfrm>
          <a:prstGeom prst="rect">
            <a:avLst/>
          </a:prstGeom>
          <a:solidFill>
            <a:srgbClr val="F2F6F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8"/>
          <p:cNvSpPr/>
          <p:nvPr/>
        </p:nvSpPr>
        <p:spPr>
          <a:xfrm>
            <a:off x="457200" y="1481328"/>
            <a:ext cx="45720" cy="685800"/>
          </a:xfrm>
          <a:prstGeom prst="rect">
            <a:avLst/>
          </a:prstGeom>
          <a:solidFill>
            <a:srgbClr val="3F7A55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/>
          <p:nvPr/>
        </p:nvSpPr>
        <p:spPr>
          <a:xfrm>
            <a:off x="658368" y="155448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3F7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8368" y="17556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Deuda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70 % del PIB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4 %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2 %     Déficit primario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1 % del PIB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8229600" cy="217170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14" name="Shape 12"/>
          <p:cNvSpPr/>
          <p:nvPr/>
        </p:nvSpPr>
        <p:spPr>
          <a:xfrm>
            <a:off x="457200" y="2423160"/>
            <a:ext cx="45720" cy="217170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Shape 13"/>
          <p:cNvSpPr/>
          <p:nvPr/>
        </p:nvSpPr>
        <p:spPr>
          <a:xfrm>
            <a:off x="749808" y="3271266"/>
            <a:ext cx="475488" cy="475488"/>
          </a:xfrm>
          <a:prstGeom prst="ellipse">
            <a:avLst/>
          </a:prstGeom>
          <a:solidFill>
            <a:srgbClr val="2B5C8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6" name="Text 14"/>
          <p:cNvSpPr/>
          <p:nvPr/>
        </p:nvSpPr>
        <p:spPr>
          <a:xfrm>
            <a:off x="749808" y="327126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63040" y="2560320"/>
            <a:ext cx="6949440" cy="1897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Derive la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ecuación de movimiento de la razón deuda/PIB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partir de la restricción de flujo 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r>
              <a:rPr lang="en-US" sz="14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(1 + 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r>
              <a:rPr lang="en-US" sz="14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t−1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r>
              <a:rPr lang="en-US" sz="14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− 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400" i="1" baseline="-400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57200" y="47594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Greve  ·  fernando.greve@usm.cl  ·  www.fernandogreve.com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0" y="47594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de agosto de 2026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MACROECONOMÍA II · ICOM UTFSM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0" y="2560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 01  ·  PREGUNTA 8 DE 10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66928"/>
            <a:ext cx="8229600" cy="0"/>
          </a:xfrm>
          <a:prstGeom prst="line">
            <a:avLst/>
          </a:prstGeom>
          <a:noFill/>
          <a:ln w="12700">
            <a:solidFill>
              <a:srgbClr val="C9C3B2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5" name="Shape 3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43000" y="77724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Sostenibilidad de la deuda pública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040880" y="77724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A33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PUNTOS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481328"/>
            <a:ext cx="8229600" cy="685800"/>
          </a:xfrm>
          <a:prstGeom prst="rect">
            <a:avLst/>
          </a:prstGeom>
          <a:solidFill>
            <a:srgbClr val="F2F6F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8"/>
          <p:cNvSpPr/>
          <p:nvPr/>
        </p:nvSpPr>
        <p:spPr>
          <a:xfrm>
            <a:off x="457200" y="1481328"/>
            <a:ext cx="45720" cy="685800"/>
          </a:xfrm>
          <a:prstGeom prst="rect">
            <a:avLst/>
          </a:prstGeom>
          <a:solidFill>
            <a:srgbClr val="3F7A55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/>
          <p:nvPr/>
        </p:nvSpPr>
        <p:spPr>
          <a:xfrm>
            <a:off x="658368" y="155448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3F7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8368" y="17556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Deuda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70 % del PIB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4 %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2 %     Déficit primario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1 % del PIB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8229600" cy="217170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14" name="Shape 12"/>
          <p:cNvSpPr/>
          <p:nvPr/>
        </p:nvSpPr>
        <p:spPr>
          <a:xfrm>
            <a:off x="457200" y="2423160"/>
            <a:ext cx="45720" cy="217170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Shape 13"/>
          <p:cNvSpPr/>
          <p:nvPr/>
        </p:nvSpPr>
        <p:spPr>
          <a:xfrm>
            <a:off x="749808" y="3271266"/>
            <a:ext cx="475488" cy="475488"/>
          </a:xfrm>
          <a:prstGeom prst="ellipse">
            <a:avLst/>
          </a:prstGeom>
          <a:solidFill>
            <a:srgbClr val="2B5C8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6" name="Text 14"/>
          <p:cNvSpPr/>
          <p:nvPr/>
        </p:nvSpPr>
        <p:spPr>
          <a:xfrm>
            <a:off x="749808" y="327126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63040" y="2560320"/>
            <a:ext cx="6949440" cy="1897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Calcule </a:t>
            </a:r>
            <a:r>
              <a:rPr lang="en-US" sz="1900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Δ</a:t>
            </a:r>
            <a:r>
              <a:rPr lang="en-US" sz="19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la razón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deuda/PIB del período siguiente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57200" y="47594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Greve  ·  fernando.greve@usm.cl  ·  www.fernandogreve.com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0" y="47594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de agosto de 2026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MACROECONOMÍA II · ICOM UTFSM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0" y="2560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2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 01  ·  PREGUNTA 9 DE 10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66928"/>
            <a:ext cx="8229600" cy="0"/>
          </a:xfrm>
          <a:prstGeom prst="line">
            <a:avLst/>
          </a:prstGeom>
          <a:noFill/>
          <a:ln w="12700">
            <a:solidFill>
              <a:srgbClr val="C9C3B2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5" name="Shape 3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43000" y="77724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Sostenibilidad de la deuda pública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040880" y="77724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A335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PUNTOS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481328"/>
            <a:ext cx="8229600" cy="685800"/>
          </a:xfrm>
          <a:prstGeom prst="rect">
            <a:avLst/>
          </a:prstGeom>
          <a:solidFill>
            <a:srgbClr val="F2F6F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8"/>
          <p:cNvSpPr/>
          <p:nvPr/>
        </p:nvSpPr>
        <p:spPr>
          <a:xfrm>
            <a:off x="457200" y="1481328"/>
            <a:ext cx="45720" cy="685800"/>
          </a:xfrm>
          <a:prstGeom prst="rect">
            <a:avLst/>
          </a:prstGeom>
          <a:solidFill>
            <a:srgbClr val="3F7A55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/>
          <p:nvPr/>
        </p:nvSpPr>
        <p:spPr>
          <a:xfrm>
            <a:off x="658368" y="155448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3F7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8368" y="17556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Deuda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70 % del PIB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4 %    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2 %     Déficit primario </a:t>
            </a:r>
            <a:r>
              <a:rPr lang="en-US" sz="1500" i="1" dirty="0">
                <a:solidFill>
                  <a:srgbClr val="1B1A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r>
              <a:rPr lang="en-US" sz="15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1 % del PIB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8229600" cy="217170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14" name="Shape 12"/>
          <p:cNvSpPr/>
          <p:nvPr/>
        </p:nvSpPr>
        <p:spPr>
          <a:xfrm>
            <a:off x="457200" y="2423160"/>
            <a:ext cx="45720" cy="2171700"/>
          </a:xfrm>
          <a:prstGeom prst="rect">
            <a:avLst/>
          </a:prstGeom>
          <a:solidFill>
            <a:srgbClr val="A3352C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Shape 13"/>
          <p:cNvSpPr/>
          <p:nvPr/>
        </p:nvSpPr>
        <p:spPr>
          <a:xfrm>
            <a:off x="749808" y="3271266"/>
            <a:ext cx="475488" cy="475488"/>
          </a:xfrm>
          <a:prstGeom prst="ellipse">
            <a:avLst/>
          </a:prstGeom>
          <a:solidFill>
            <a:srgbClr val="2B5C8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6" name="Text 14"/>
          <p:cNvSpPr/>
          <p:nvPr/>
        </p:nvSpPr>
        <p:spPr>
          <a:xfrm>
            <a:off x="749808" y="327126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63040" y="2560320"/>
            <a:ext cx="6949440" cy="1897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</a:t>
            </a:r>
            <a:r>
              <a:rPr lang="en-US" sz="1900" b="1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primario</a:t>
            </a:r>
            <a:r>
              <a:rPr lang="en-US" sz="1900" dirty="0">
                <a:solidFill>
                  <a:srgbClr val="1B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estabilizaría la deuda en 70 %?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57200" y="47594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Greve  ·  fernando.greve@usm.cl  ·  www.fernandogreve.com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0" y="47594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7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de agosto de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769</Words>
  <Application>Microsoft Office PowerPoint</Application>
  <PresentationFormat>Presentación en pantalla (16:9)</PresentationFormat>
  <Paragraphs>112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Problemas 01 — Macroeconomía II USM</dc:title>
  <dc:subject>PptxGenJS Presentation</dc:subject>
  <dc:creator>Fernando Greve</dc:creator>
  <cp:lastModifiedBy>Fernando Greve</cp:lastModifiedBy>
  <cp:revision>2</cp:revision>
  <dcterms:created xsi:type="dcterms:W3CDTF">2026-08-27T13:42:32Z</dcterms:created>
  <dcterms:modified xsi:type="dcterms:W3CDTF">2026-08-28T12:00:00Z</dcterms:modified>
</cp:coreProperties>
</file>